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03" r:id="rId3"/>
    <p:sldId id="336" r:id="rId4"/>
    <p:sldId id="301" r:id="rId5"/>
    <p:sldId id="314" r:id="rId6"/>
    <p:sldId id="328" r:id="rId7"/>
    <p:sldId id="329" r:id="rId8"/>
    <p:sldId id="337" r:id="rId9"/>
    <p:sldId id="330" r:id="rId10"/>
    <p:sldId id="331" r:id="rId11"/>
    <p:sldId id="332" r:id="rId12"/>
    <p:sldId id="333" r:id="rId13"/>
    <p:sldId id="334" r:id="rId14"/>
    <p:sldId id="338" r:id="rId15"/>
    <p:sldId id="294" r:id="rId16"/>
    <p:sldId id="335" r:id="rId1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1788" autoAdjust="0"/>
  </p:normalViewPr>
  <p:slideViewPr>
    <p:cSldViewPr snapToGrid="0">
      <p:cViewPr varScale="1">
        <p:scale>
          <a:sx n="66" d="100"/>
          <a:sy n="66" d="100"/>
        </p:scale>
        <p:origin x="852" y="78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7/6/2021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7/6/2021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26511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03272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43570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Final question is more of a stretch task and depends if they’ve covered legislation.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84324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Final</a:t>
            </a:r>
            <a:r>
              <a:rPr lang="en-GB" baseline="0" dirty="0"/>
              <a:t> questions – answers may vary.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05921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78650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22253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58798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Joe </a:t>
            </a:r>
            <a:r>
              <a:rPr lang="en-GB" dirty="0" err="1"/>
              <a:t>Lycett</a:t>
            </a:r>
            <a:r>
              <a:rPr lang="en-GB" dirty="0"/>
              <a:t> Funny Phishing video - https://www.youtube.com/watch?v=ovNHBEfTO_8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7005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Joe </a:t>
            </a:r>
            <a:r>
              <a:rPr lang="en-GB" dirty="0" err="1"/>
              <a:t>Lycett</a:t>
            </a:r>
            <a:r>
              <a:rPr lang="en-GB" dirty="0"/>
              <a:t> Funny Phishing video - https://www.youtube.com/watch?v=ovNHBEfTO_8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16033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</a:t>
            </a:r>
            <a:r>
              <a:rPr lang="en-GB" baseline="0" dirty="0"/>
              <a:t> technique involves very little use of or no technology whatsoever.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3322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313396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53128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GCSE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dirty="0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DT21:</a:t>
            </a:r>
          </a:p>
          <a:p>
            <a:r>
              <a:rPr lang="en-US" noProof="1"/>
              <a:t>Social Engineering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4" r="109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10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Scenario</a:t>
            </a:r>
          </a:p>
        </p:txBody>
      </p:sp>
      <p:sp>
        <p:nvSpPr>
          <p:cNvPr id="5" name="Slide Number Placeholder 1"/>
          <p:cNvSpPr txBox="1">
            <a:spLocks/>
          </p:cNvSpPr>
          <p:nvPr/>
        </p:nvSpPr>
        <p:spPr>
          <a:xfrm>
            <a:off x="11545566" y="6714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58DB212-BFA2-403F-85EF-DFD3FF6D973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119655" y="850733"/>
            <a:ext cx="5896133" cy="161818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Fred is a volunteer for a local charity and he is speaking to Maureen. He claims to be from a charity raising money to help support the homeless.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Should Maureen donate? What could she do to ensure that Fred is who he says he is?</a:t>
            </a:r>
          </a:p>
        </p:txBody>
      </p:sp>
      <p:sp>
        <p:nvSpPr>
          <p:cNvPr id="7" name="Rectangle 6"/>
          <p:cNvSpPr/>
          <p:nvPr/>
        </p:nvSpPr>
        <p:spPr>
          <a:xfrm>
            <a:off x="6119654" y="2701292"/>
            <a:ext cx="5896133" cy="394070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Ask Fred questions about the charity – if he is genuine, then he should be fairly knowledgeable about the cause.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Ask Fred where the money goes.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Ask Fred if you can donate online.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Is Fred being vague and pushy?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Does Fred have a genuine ID badge and documentation.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Ask for contact details of a manager/supervisor.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If Fred struggles with any of the above, then he is a scammer who is using a technique called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Blagging.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493" y="850733"/>
            <a:ext cx="4429125" cy="44291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4493" y="5477671"/>
            <a:ext cx="5114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This social engineering technique is known as </a:t>
            </a:r>
            <a:r>
              <a:rPr lang="en-GB" b="1" dirty="0">
                <a:latin typeface="+mj-lt"/>
              </a:rPr>
              <a:t>Blagging. </a:t>
            </a:r>
            <a:r>
              <a:rPr lang="en-GB" dirty="0">
                <a:latin typeface="+mj-lt"/>
              </a:rPr>
              <a:t>This is when the person invents a scenario in order to get sensitive information/money from specific individuals.</a:t>
            </a:r>
            <a:endParaRPr lang="en-GB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62026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Scenario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1589649"/>
            <a:ext cx="2571970" cy="17141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1816" y="1589649"/>
            <a:ext cx="2566275" cy="1710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5371" y="1589649"/>
            <a:ext cx="2551134" cy="17003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0775" y="1589649"/>
            <a:ext cx="2552209" cy="17003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57163" y="755662"/>
            <a:ext cx="11769342" cy="66857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+mj-lt"/>
              </a:rPr>
              <a:t>What problems can you spot in these photos? Why are the people involved running the risk of sharing sensitive data with others?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7163" y="3469248"/>
            <a:ext cx="2571970" cy="324086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364953" y="3455362"/>
            <a:ext cx="2571970" cy="324086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375079" y="3469248"/>
            <a:ext cx="2571970" cy="324086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66121" y="3469248"/>
            <a:ext cx="2571970" cy="324086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493359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Scenario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1589649"/>
            <a:ext cx="2571970" cy="17141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1816" y="1589649"/>
            <a:ext cx="2566275" cy="1710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5371" y="1589649"/>
            <a:ext cx="2551134" cy="17003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0775" y="1589649"/>
            <a:ext cx="2552209" cy="17003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57163" y="755662"/>
            <a:ext cx="11769342" cy="66857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+mj-lt"/>
              </a:rPr>
              <a:t>What problems can you spot in this photo? Why are the people involved running the risk of sharing sensitive data with other people?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7163" y="3469248"/>
            <a:ext cx="2571970" cy="32832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This lady is using her laptop and phone in a café. It’s possible another customer or member of staff could look over and see what they’re typing. They could see a password being entered.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364953" y="3455362"/>
            <a:ext cx="2571970" cy="32971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This man is waiting at an airport and is using his phone. Again, he’s in an open space where passers by could see what he is using it for.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375079" y="3469248"/>
            <a:ext cx="2571970" cy="32832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This is an office that has several employees. So each employee needs to be vigilant with so many passers by. They may get watch them enter their login credentials.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266121" y="3469248"/>
            <a:ext cx="2571970" cy="32832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This lady is using a cashpoint which means anyone close by could have seen her enter a PIN number. All they need is their card and they have what they need to make a withdrawal.</a:t>
            </a:r>
          </a:p>
        </p:txBody>
      </p:sp>
    </p:spTree>
    <p:extLst>
      <p:ext uri="{BB962C8B-B14F-4D97-AF65-F5344CB8AC3E}">
        <p14:creationId xmlns:p14="http://schemas.microsoft.com/office/powerpoint/2010/main" val="2576608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Shoulder-surfing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  <a:noFill/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13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4905828" y="706585"/>
            <a:ext cx="7109959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4905829" y="1247901"/>
            <a:ext cx="7109958" cy="16119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meant by shoulder-surfing?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A22DB2-BA03-43A3-9440-42EC6F76DF6E}"/>
              </a:ext>
            </a:extLst>
          </p:cNvPr>
          <p:cNvSpPr/>
          <p:nvPr/>
        </p:nvSpPr>
        <p:spPr>
          <a:xfrm>
            <a:off x="4905829" y="3084459"/>
            <a:ext cx="7109958" cy="34049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Identify a range of measures users could put in place to protect themselves from shoulder-surfing.</a:t>
            </a:r>
          </a:p>
          <a:p>
            <a:pPr algn="ctr">
              <a:lnSpc>
                <a:spcPct val="150000"/>
              </a:lnSpc>
            </a:pPr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38E3F9F-08AC-4CB2-B296-0C32FF7681EF}"/>
              </a:ext>
            </a:extLst>
          </p:cNvPr>
          <p:cNvSpPr/>
          <p:nvPr/>
        </p:nvSpPr>
        <p:spPr>
          <a:xfrm>
            <a:off x="157162" y="4223657"/>
            <a:ext cx="4589009" cy="226571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meant by dumpster diving?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EF2B64-9C4E-4125-91BC-29E86D8BE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706585"/>
            <a:ext cx="4589009" cy="305852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86234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Shoulder-surfing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14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4905828" y="706585"/>
            <a:ext cx="7109959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4905829" y="1247901"/>
            <a:ext cx="7109958" cy="16119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meant by shoulder-surfing?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Shoulder surfing, also known as visual hacking, refers to the act of obtaining personal or private information through direct observation. Shoulder surfing involves looking over a person's shoulder to gather sensitive information while the victim is unaware.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A22DB2-BA03-43A3-9440-42EC6F76DF6E}"/>
              </a:ext>
            </a:extLst>
          </p:cNvPr>
          <p:cNvSpPr/>
          <p:nvPr/>
        </p:nvSpPr>
        <p:spPr>
          <a:xfrm>
            <a:off x="4905829" y="3084459"/>
            <a:ext cx="7109958" cy="34049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Identify a range of measures users could put in place to protect themselves from shoulder-surfing.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•	Be aware of who is standing or sitting around and behind you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•	Spend more for a screen filter or protector to obscure the visibility of the display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•	Never give your password or any vital information to anyone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•	Locate a quiet spot away from the crowd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•	As much as possible, never open personal accounts in public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•	Tilt your device, block their view, sit out of their view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38E3F9F-08AC-4CB2-B296-0C32FF7681EF}"/>
              </a:ext>
            </a:extLst>
          </p:cNvPr>
          <p:cNvSpPr/>
          <p:nvPr/>
        </p:nvSpPr>
        <p:spPr>
          <a:xfrm>
            <a:off x="157162" y="4223657"/>
            <a:ext cx="4589009" cy="226571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meant by dumpster diving?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Dumpster Diving is the act of an unwanted party going through the bin at a company whether it be inside or outside the building. The attacker is usually looking for some type of confidential information that got put in the trash.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EF2B64-9C4E-4125-91BC-29E86D8BE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706585"/>
            <a:ext cx="4589009" cy="305852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13513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2" y="128588"/>
            <a:ext cx="98586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Review</a:t>
            </a:r>
          </a:p>
          <a:p>
            <a:endParaRPr lang="en-GB" sz="2400" b="1" u="sng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175630" y="730508"/>
            <a:ext cx="5472113" cy="644576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Identify </a:t>
            </a:r>
            <a:r>
              <a:rPr lang="en-GB" sz="1400" b="1" dirty="0">
                <a:solidFill>
                  <a:schemeClr val="tx1"/>
                </a:solidFill>
                <a:latin typeface="+mj-lt"/>
              </a:rPr>
              <a:t>three 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items of an email that would make it look suspicious. (3 marks)</a:t>
            </a:r>
          </a:p>
        </p:txBody>
      </p:sp>
      <p:sp>
        <p:nvSpPr>
          <p:cNvPr id="8" name="Rectangle 7"/>
          <p:cNvSpPr/>
          <p:nvPr/>
        </p:nvSpPr>
        <p:spPr>
          <a:xfrm>
            <a:off x="309405" y="742453"/>
            <a:ext cx="5472113" cy="6326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List </a:t>
            </a:r>
            <a:r>
              <a:rPr lang="en-GB" sz="1400" b="1" dirty="0">
                <a:solidFill>
                  <a:schemeClr val="tx1"/>
                </a:solidFill>
                <a:latin typeface="+mj-lt"/>
              </a:rPr>
              <a:t>three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 social engineering techniques (3 marks)</a:t>
            </a:r>
          </a:p>
        </p:txBody>
      </p:sp>
      <p:sp>
        <p:nvSpPr>
          <p:cNvPr id="9" name="Rectangle 8"/>
          <p:cNvSpPr/>
          <p:nvPr/>
        </p:nvSpPr>
        <p:spPr>
          <a:xfrm>
            <a:off x="309402" y="1452922"/>
            <a:ext cx="5472113" cy="138875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…………………………………………………….....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9399" y="2972525"/>
            <a:ext cx="5472113" cy="6326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Identify the difference between phishing and blagging (1 mark)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9398" y="3781553"/>
            <a:ext cx="5472113" cy="131512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………………………………………………………………………………………………………………………………………………………………………………………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75630" y="1452922"/>
            <a:ext cx="5472113" cy="138875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…………………………………………………….....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75629" y="2986583"/>
            <a:ext cx="5472113" cy="79496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Incidents of social engineering can lead to a breach in legislation. </a:t>
            </a:r>
          </a:p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Identify </a:t>
            </a:r>
            <a:r>
              <a:rPr lang="en-GB" sz="1400" b="1" dirty="0">
                <a:solidFill>
                  <a:schemeClr val="tx1"/>
                </a:solidFill>
                <a:latin typeface="+mj-lt"/>
              </a:rPr>
              <a:t>two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 pieces of legislation under threat, justifying your choice (4 marks)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75629" y="3926461"/>
            <a:ext cx="5472113" cy="26853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3299981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2" y="128588"/>
            <a:ext cx="98586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Review</a:t>
            </a:r>
          </a:p>
          <a:p>
            <a:endParaRPr lang="en-GB" sz="2400" b="1" u="sng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175630" y="730508"/>
            <a:ext cx="5472113" cy="644576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Identify </a:t>
            </a:r>
            <a:r>
              <a:rPr lang="en-GB" sz="1400" b="1" dirty="0">
                <a:solidFill>
                  <a:schemeClr val="tx1"/>
                </a:solidFill>
                <a:latin typeface="+mj-lt"/>
              </a:rPr>
              <a:t>three 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items of an email that would make it look suspicious. (3 marks)</a:t>
            </a:r>
          </a:p>
        </p:txBody>
      </p:sp>
      <p:sp>
        <p:nvSpPr>
          <p:cNvPr id="8" name="Rectangle 7"/>
          <p:cNvSpPr/>
          <p:nvPr/>
        </p:nvSpPr>
        <p:spPr>
          <a:xfrm>
            <a:off x="309405" y="742453"/>
            <a:ext cx="5472113" cy="6326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List </a:t>
            </a:r>
            <a:r>
              <a:rPr lang="en-GB" sz="1400" b="1" dirty="0">
                <a:solidFill>
                  <a:schemeClr val="tx1"/>
                </a:solidFill>
                <a:latin typeface="+mj-lt"/>
              </a:rPr>
              <a:t>three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 social engineering techniques (3 marks)</a:t>
            </a:r>
          </a:p>
        </p:txBody>
      </p:sp>
      <p:sp>
        <p:nvSpPr>
          <p:cNvPr id="9" name="Rectangle 8"/>
          <p:cNvSpPr/>
          <p:nvPr/>
        </p:nvSpPr>
        <p:spPr>
          <a:xfrm>
            <a:off x="309402" y="1452922"/>
            <a:ext cx="5472113" cy="13887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Blagging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Phishing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Shoulder-surfing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9399" y="2972525"/>
            <a:ext cx="5472113" cy="6326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Identify the difference between phishing and blagging (1 mark)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9398" y="3781553"/>
            <a:ext cx="5472113" cy="13151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Blagging is designed to gain sensitive information from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one specific individual 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whereas phishing emails are sent to a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large volume of individuals.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75630" y="1452922"/>
            <a:ext cx="5472113" cy="13887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Any from: Unrecognised email address, time zone, threatening/aggressive subject line, spelling mistakes, attachments, lack of personalisation. (Others accepted)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75629" y="2986583"/>
            <a:ext cx="5472113" cy="79496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Incidents of social engineering can lead to a breach in legislation. </a:t>
            </a:r>
          </a:p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Identify </a:t>
            </a:r>
            <a:r>
              <a:rPr lang="en-GB" sz="1400" b="1" dirty="0">
                <a:solidFill>
                  <a:schemeClr val="tx1"/>
                </a:solidFill>
                <a:latin typeface="+mj-lt"/>
              </a:rPr>
              <a:t>two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 pieces of legislation under threat, justifying your </a:t>
            </a:r>
            <a:r>
              <a:rPr lang="en-GB" sz="1400">
                <a:solidFill>
                  <a:schemeClr val="tx1"/>
                </a:solidFill>
                <a:latin typeface="+mj-lt"/>
              </a:rPr>
              <a:t>choice (6 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marks)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75629" y="3926461"/>
            <a:ext cx="5472113" cy="26853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b="1" dirty="0">
                <a:solidFill>
                  <a:schemeClr val="tx1"/>
                </a:solidFill>
                <a:latin typeface="+mj-lt"/>
              </a:rPr>
              <a:t>Data Protection Act (1) 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If employees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login credentials are compromised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 then that this could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lead to unauthorised access to customers details.</a:t>
            </a: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chemeClr val="tx1"/>
                </a:solidFill>
                <a:latin typeface="+mj-lt"/>
              </a:rPr>
              <a:t>Computer Misuse Act (1) 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If individuals use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phishing emails 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to get gain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unauthorised access to sensitive data </a:t>
            </a:r>
            <a:endParaRPr lang="en-GB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4534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8758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 – Why are humans classed as the ‘weak point’ in a computer network?</a:t>
            </a:r>
          </a:p>
        </p:txBody>
      </p:sp>
      <p:pic>
        <p:nvPicPr>
          <p:cNvPr id="4" name="Picture 2" descr="Human head profile free image">
            <a:extLst>
              <a:ext uri="{FF2B5EF4-FFF2-40B4-BE49-F238E27FC236}">
                <a16:creationId xmlns:a16="http://schemas.microsoft.com/office/drawing/2014/main" id="{C4153284-D2A6-47D6-8497-C1371E929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211" y="1343791"/>
            <a:ext cx="4211320" cy="464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927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8758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 – Why are humans classed as the ‘weak point’ in a computer network?</a:t>
            </a:r>
          </a:p>
        </p:txBody>
      </p:sp>
      <p:pic>
        <p:nvPicPr>
          <p:cNvPr id="4" name="Picture 2" descr="Human head profile free image">
            <a:extLst>
              <a:ext uri="{FF2B5EF4-FFF2-40B4-BE49-F238E27FC236}">
                <a16:creationId xmlns:a16="http://schemas.microsoft.com/office/drawing/2014/main" id="{C4153284-D2A6-47D6-8497-C1371E929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211" y="1343791"/>
            <a:ext cx="4211320" cy="464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8083E6-45CA-4DD2-9B56-936AE4C3255D}"/>
              </a:ext>
            </a:extLst>
          </p:cNvPr>
          <p:cNvSpPr txBox="1"/>
          <p:nvPr/>
        </p:nvSpPr>
        <p:spPr>
          <a:xfrm>
            <a:off x="261257" y="1553029"/>
            <a:ext cx="3135086" cy="28623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Humans can cause accidental damage such as:</a:t>
            </a:r>
          </a:p>
          <a:p>
            <a:endParaRPr lang="en-GB" sz="20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accidentally overwriting a file or deleting a folder.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leaving a laptop on a train.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natural disasters e.g. flooding and fire.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B1A3EC-9AB5-4E15-8AC6-6C768686D629}"/>
              </a:ext>
            </a:extLst>
          </p:cNvPr>
          <p:cNvSpPr txBox="1"/>
          <p:nvPr/>
        </p:nvSpPr>
        <p:spPr>
          <a:xfrm>
            <a:off x="8643257" y="1553029"/>
            <a:ext cx="3135086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Humans can also cause deliberate and malicious damage such as:</a:t>
            </a:r>
          </a:p>
          <a:p>
            <a:endParaRPr lang="en-GB" sz="20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a disgruntled employee deleting data on purpose.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malware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social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threats to the network.</a:t>
            </a:r>
          </a:p>
        </p:txBody>
      </p:sp>
    </p:spTree>
    <p:extLst>
      <p:ext uri="{BB962C8B-B14F-4D97-AF65-F5344CB8AC3E}">
        <p14:creationId xmlns:p14="http://schemas.microsoft.com/office/powerpoint/2010/main" val="1515440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A76B3-D03C-4451-8EB4-18D307607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Objectives: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noProof="1"/>
              <a:t>Curricular goal: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977C3-BD7D-4617-8DF1-56211456D51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What are the threats to devices and computers?</a:t>
            </a:r>
          </a:p>
          <a:p>
            <a:r>
              <a:rPr lang="en-GB" dirty="0"/>
              <a:t>How is a phishing attack used?</a:t>
            </a:r>
          </a:p>
          <a:p>
            <a:endParaRPr lang="en-GB" dirty="0"/>
          </a:p>
          <a:p>
            <a:r>
              <a:rPr lang="en-GB" dirty="0"/>
              <a:t>Describe what is meant by phishing and identify ways of spotting ‘suspicious emails’.</a:t>
            </a:r>
          </a:p>
          <a:p>
            <a:r>
              <a:rPr lang="en-GB" dirty="0"/>
              <a:t>Describe what is meant by blagging and understand the similarities and differences it has with phishing.</a:t>
            </a:r>
          </a:p>
          <a:p>
            <a:r>
              <a:rPr lang="en-GB" dirty="0"/>
              <a:t>Identify different of examples of shoulder-surfing and better understand how to avoid being a victim of this sort of attack.</a:t>
            </a:r>
          </a:p>
          <a:p>
            <a:r>
              <a:rPr lang="en-GB" dirty="0"/>
              <a:t>Identify how social engineering can have an impact computer </a:t>
            </a:r>
            <a:r>
              <a:rPr lang="en-GB"/>
              <a:t>based legislation. </a:t>
            </a:r>
            <a:endParaRPr lang="en-GB" dirty="0"/>
          </a:p>
          <a:p>
            <a:endParaRPr lang="en-GB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B51536B-93ED-432A-BBEA-AF185E223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19E243-D955-4AE4-B703-304B0F84084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 txBox="1">
            <a:spLocks/>
          </p:cNvSpPr>
          <p:nvPr/>
        </p:nvSpPr>
        <p:spPr>
          <a:xfrm>
            <a:off x="359999" y="2342198"/>
            <a:ext cx="6992937" cy="3603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36575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11213" indent="-2746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074738" indent="-263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347788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noProof="1"/>
              <a:t>Lesson components:</a:t>
            </a: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" r="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10802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Scenario</a:t>
            </a:r>
          </a:p>
          <a:p>
            <a:endParaRPr lang="en-GB" sz="2400" b="1" u="sng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850734"/>
            <a:ext cx="4941311" cy="4916604"/>
          </a:xfrm>
          <a:prstGeom prst="rect">
            <a:avLst/>
          </a:prstGeom>
        </p:spPr>
      </p:pic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5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6119655" y="850734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Check the email on the left and identify what looks suspicious about it.</a:t>
            </a:r>
          </a:p>
        </p:txBody>
      </p:sp>
      <p:sp>
        <p:nvSpPr>
          <p:cNvPr id="7" name="Rectangle 6"/>
          <p:cNvSpPr/>
          <p:nvPr/>
        </p:nvSpPr>
        <p:spPr>
          <a:xfrm>
            <a:off x="6119654" y="1450584"/>
            <a:ext cx="5896133" cy="460902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9095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Example e-mail</a:t>
            </a:r>
          </a:p>
          <a:p>
            <a:endParaRPr lang="en-GB" sz="2400" b="1" u="sng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850734"/>
            <a:ext cx="4941311" cy="4916604"/>
          </a:xfrm>
          <a:prstGeom prst="rect">
            <a:avLst/>
          </a:prstGeom>
        </p:spPr>
      </p:pic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6119655" y="850734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Check the email on the left and identify what looks suspicious about it.</a:t>
            </a:r>
          </a:p>
        </p:txBody>
      </p:sp>
      <p:sp>
        <p:nvSpPr>
          <p:cNvPr id="7" name="Rectangle 6"/>
          <p:cNvSpPr/>
          <p:nvPr/>
        </p:nvSpPr>
        <p:spPr>
          <a:xfrm>
            <a:off x="6119654" y="1450584"/>
            <a:ext cx="5896133" cy="51441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The subject line in the email uses threatening language (account disabled)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File attached and this could contain malware.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Not personalised, it just says Hello.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Date email sent uses EDT time zone, this helps to identify the source of the email. So this could be from Canada.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A link to click on, this could contain malware.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</a:rPr>
              <a:t>Signed off in generic form (The Google AdSense Team)</a:t>
            </a:r>
          </a:p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GB" u="sng" dirty="0">
                <a:solidFill>
                  <a:schemeClr val="tx1"/>
                </a:solidFill>
                <a:latin typeface="+mj-lt"/>
              </a:rPr>
              <a:t>Other indicators include: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Spelling errors, Suspicious email address, requesting sensitive information (e.g. bank details)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66109" y="5140036"/>
            <a:ext cx="2729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This social engineering technique is known as </a:t>
            </a:r>
            <a:r>
              <a:rPr lang="en-GB" b="1" dirty="0">
                <a:latin typeface="+mj-lt"/>
              </a:rPr>
              <a:t>Phishing.</a:t>
            </a:r>
          </a:p>
        </p:txBody>
      </p:sp>
    </p:spTree>
    <p:extLst>
      <p:ext uri="{BB962C8B-B14F-4D97-AF65-F5344CB8AC3E}">
        <p14:creationId xmlns:p14="http://schemas.microsoft.com/office/powerpoint/2010/main" val="1978696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Phishing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77" y="850734"/>
            <a:ext cx="3819752" cy="38006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5602515" y="850734"/>
            <a:ext cx="6413274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5602513" y="1397547"/>
            <a:ext cx="6413274" cy="11336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meant by the term ‘phishing’?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9D7224-59A7-4C47-9863-B56C3E76BED7}"/>
              </a:ext>
            </a:extLst>
          </p:cNvPr>
          <p:cNvSpPr/>
          <p:nvPr/>
        </p:nvSpPr>
        <p:spPr>
          <a:xfrm>
            <a:off x="5602513" y="2618288"/>
            <a:ext cx="6413274" cy="40957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measures can users put in place to prevent becoming a victim of a phishing attack?</a:t>
            </a:r>
          </a:p>
          <a:p>
            <a:pPr algn="ctr">
              <a:lnSpc>
                <a:spcPct val="150000"/>
              </a:lnSpc>
            </a:pPr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172C36-CDFE-4485-B65B-01E875A7E858}"/>
              </a:ext>
            </a:extLst>
          </p:cNvPr>
          <p:cNvSpPr/>
          <p:nvPr/>
        </p:nvSpPr>
        <p:spPr>
          <a:xfrm>
            <a:off x="176213" y="4804229"/>
            <a:ext cx="5136016" cy="190977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Identify other types of phishing</a:t>
            </a:r>
          </a:p>
        </p:txBody>
      </p:sp>
    </p:spTree>
    <p:extLst>
      <p:ext uri="{BB962C8B-B14F-4D97-AF65-F5344CB8AC3E}">
        <p14:creationId xmlns:p14="http://schemas.microsoft.com/office/powerpoint/2010/main" val="3850889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Phishing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77" y="850734"/>
            <a:ext cx="3819752" cy="38006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5602515" y="850734"/>
            <a:ext cx="6413274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5602513" y="1397547"/>
            <a:ext cx="6413274" cy="11336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meant by the term ‘phishing’?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A fraudulent technique where an internet user is tricked (an email message is common) into revealing personal or confidential information.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9D7224-59A7-4C47-9863-B56C3E76BED7}"/>
              </a:ext>
            </a:extLst>
          </p:cNvPr>
          <p:cNvSpPr/>
          <p:nvPr/>
        </p:nvSpPr>
        <p:spPr>
          <a:xfrm>
            <a:off x="5602513" y="2618288"/>
            <a:ext cx="6413274" cy="40957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measures can users put in place to prevent becoming a victim of a phishing attack?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-	Never click on emails for unknown senders.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-	Hover the link provided to check to see if it’s genuine. In most cases, it doesn’t match up the URL of the company it’s come from.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-	Double check email address/sender name.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-	Contact the website of the company this email has claimed to have come from for further verification.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-	Report the email to anti-phishing agencies.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-	Block the sender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-	Avoid entering any personal information.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172C36-CDFE-4485-B65B-01E875A7E858}"/>
              </a:ext>
            </a:extLst>
          </p:cNvPr>
          <p:cNvSpPr/>
          <p:nvPr/>
        </p:nvSpPr>
        <p:spPr>
          <a:xfrm>
            <a:off x="176213" y="4804229"/>
            <a:ext cx="5136016" cy="19097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Identify other types of phishing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solidFill>
                  <a:schemeClr val="tx1"/>
                </a:solidFill>
                <a:latin typeface="+mj-lt"/>
              </a:rPr>
              <a:t>Malware phishing, Spear phishing, Scareware, Pharming, Vishing, Search engine phishing, Clone phishing, Man-in-the-middle phishing, Malvertising, Business Email Compromise (BEC)</a:t>
            </a:r>
          </a:p>
        </p:txBody>
      </p:sp>
    </p:spTree>
    <p:extLst>
      <p:ext uri="{BB962C8B-B14F-4D97-AF65-F5344CB8AC3E}">
        <p14:creationId xmlns:p14="http://schemas.microsoft.com/office/powerpoint/2010/main" val="3831203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9</a:t>
            </a:fld>
            <a:endParaRPr lang="en-US" noProof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93" y="850733"/>
            <a:ext cx="4429125" cy="44291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Scenario</a:t>
            </a:r>
          </a:p>
        </p:txBody>
      </p:sp>
      <p:sp>
        <p:nvSpPr>
          <p:cNvPr id="5" name="Slide Number Placeholder 1"/>
          <p:cNvSpPr txBox="1">
            <a:spLocks/>
          </p:cNvSpPr>
          <p:nvPr/>
        </p:nvSpPr>
        <p:spPr>
          <a:xfrm>
            <a:off x="11545566" y="6714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58DB212-BFA2-403F-85EF-DFD3FF6D973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119655" y="850733"/>
            <a:ext cx="5896133" cy="161818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Fred is a volunteer for a local charity and he is speaking to Maureen. He claims to be from a charity raising money to help support the homeless.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Should Maureen donate? What could she do to ensure that Fred is who he says he is?</a:t>
            </a:r>
          </a:p>
        </p:txBody>
      </p:sp>
      <p:sp>
        <p:nvSpPr>
          <p:cNvPr id="7" name="Rectangle 6"/>
          <p:cNvSpPr/>
          <p:nvPr/>
        </p:nvSpPr>
        <p:spPr>
          <a:xfrm>
            <a:off x="6119654" y="2701292"/>
            <a:ext cx="5896133" cy="35546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3237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1520</Words>
  <Application>Microsoft Office PowerPoint</Application>
  <PresentationFormat>Widescreen</PresentationFormat>
  <Paragraphs>160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Lucida Sans Typewriter</vt:lpstr>
      <vt:lpstr>Times New Roman</vt:lpstr>
      <vt:lpstr>Tw Cen MT</vt:lpstr>
      <vt:lpstr>Office Theme</vt:lpstr>
      <vt:lpstr>WJEC GCSE Digital Technology</vt:lpstr>
      <vt:lpstr>PowerPoint Presentation</vt:lpstr>
      <vt:lpstr>PowerPoint Presentation</vt:lpstr>
      <vt:lpstr>Lesson Objectives: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2021-07-06T05:41:10Z</dcterms:modified>
</cp:coreProperties>
</file>